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58"/>
  </p:normalViewPr>
  <p:slideViewPr>
    <p:cSldViewPr snapToGrid="0">
      <p:cViewPr varScale="1">
        <p:scale>
          <a:sx n="120" d="100"/>
          <a:sy n="120" d="100"/>
        </p:scale>
        <p:origin x="44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7C748-9500-360F-17F8-F6F581F873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0CB516-54D3-17C9-9620-19AFB79A91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D6CA5F-53A0-F64F-D36C-F499A9DFA586}"/>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75502F5C-76AD-8641-3481-2F7A23D7AC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A80F0-9B7C-5CFF-D014-94CE236FBE77}"/>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3779396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A4EE6-C701-D96F-7624-D6DFEB4FBB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1F71C9-1B50-C523-291A-7896300064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C14446-BAF2-06F5-B723-5A050C8A9ADA}"/>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91CD4F6C-203A-47E7-0C58-B23540E691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114495-E2EC-1C5F-D919-453D95720B07}"/>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3328635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D31D85-9A60-C08E-14EF-E93DD29BB3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FAFB9D-35D5-A136-CBB1-0358E219B9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94E2E-DEC6-61FE-E3F6-6CBDDC66B76D}"/>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DEE71C78-78AC-72C1-4D09-70B743A5E2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6786A-173A-4BB2-3963-FA3D80A718F4}"/>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299885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9889C-D8FD-1BD9-D7A3-0FF051DE7C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6BAD88-FF77-4359-016B-1FB6F95A7A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5FFAF-CD82-593C-2DC9-8011D03B3BED}"/>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9A6E286F-58DC-947E-DC35-47F20D683D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DCBF09-707A-904D-5FCF-0B71D5B3EB22}"/>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320743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27800-4C0A-3F83-543F-E736CA0C53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25078F-C817-8F53-ACE4-04C4F9FC65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8C97EB-B598-3A04-C380-27E6E0B4A245}"/>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5B73625F-6CCC-DFA4-117F-7765D03309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AD3E44-7317-6CC6-5D6A-9EC8B48B0F3D}"/>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1549987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D7A6-5855-463E-9F8A-A30EC804B7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B0FF43-1842-ECA3-81FB-569E286490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59457A-C726-37D5-523B-44C51B7695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C90D3D-2447-E037-B74D-DBE61F15E6DF}"/>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6" name="Footer Placeholder 5">
            <a:extLst>
              <a:ext uri="{FF2B5EF4-FFF2-40B4-BE49-F238E27FC236}">
                <a16:creationId xmlns:a16="http://schemas.microsoft.com/office/drawing/2014/main" id="{8F74434B-6DAD-B114-E1C4-7D07A2E85F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B18DD7-E74D-9881-4310-BBA7BF8AA936}"/>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32346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D643-A268-BF26-0ED4-8CF6547468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399B58-3098-426A-84EA-8923FA0CBD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67A6C1-3BCE-B767-9D91-58472B4F37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730296-AD40-57F1-68B9-D5A9972257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EF3857-FD2F-5631-D96D-E2EE1C8CC4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23BF2F-7D19-6A6E-C649-E42587B7EB33}"/>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8" name="Footer Placeholder 7">
            <a:extLst>
              <a:ext uri="{FF2B5EF4-FFF2-40B4-BE49-F238E27FC236}">
                <a16:creationId xmlns:a16="http://schemas.microsoft.com/office/drawing/2014/main" id="{C0239C69-E3BD-884B-64C4-0910511210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5F6C3B7-5A16-3197-C030-3CA36A4DC2C2}"/>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270060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BA929-E389-6DF4-D814-0932DB9F2E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B545B3-2C1B-BF5F-D108-23165287AE96}"/>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4" name="Footer Placeholder 3">
            <a:extLst>
              <a:ext uri="{FF2B5EF4-FFF2-40B4-BE49-F238E27FC236}">
                <a16:creationId xmlns:a16="http://schemas.microsoft.com/office/drawing/2014/main" id="{C213C618-3FA4-49FD-7A1A-911650A125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3FED49-1474-53FF-4CB4-65F5612C1CF5}"/>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1235190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CDDE4F-DC80-FE9F-66DD-4F46E7DBC5A9}"/>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3" name="Footer Placeholder 2">
            <a:extLst>
              <a:ext uri="{FF2B5EF4-FFF2-40B4-BE49-F238E27FC236}">
                <a16:creationId xmlns:a16="http://schemas.microsoft.com/office/drawing/2014/main" id="{ECD1943F-7AE2-9F3E-2E71-4542C567D9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4B1FFC-803C-E749-D84E-567EDE5C1500}"/>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812071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4210F-FAB9-41DA-8521-0A5BAD104B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9332E0-5725-CFB2-CEF7-C7B5B6A3B2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C6770E-9401-080E-A6B0-A287AB347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2C685C-9B50-6A81-5C93-DE80CDA9DABD}"/>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6" name="Footer Placeholder 5">
            <a:extLst>
              <a:ext uri="{FF2B5EF4-FFF2-40B4-BE49-F238E27FC236}">
                <a16:creationId xmlns:a16="http://schemas.microsoft.com/office/drawing/2014/main" id="{B875759C-9148-F4C7-D8F0-29F0B2575A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3A54D-AAA7-EF62-34AC-89CD8EAFC46C}"/>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3145224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5093C-9F0B-8A56-6B5C-1ECA741307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8D4F99-6E28-6412-3CD8-95D1C7F991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750645-7594-0EC3-BEB0-62EBEDC73B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2692C5-FE6C-EBAE-AA5D-A8A5FE847196}"/>
              </a:ext>
            </a:extLst>
          </p:cNvPr>
          <p:cNvSpPr>
            <a:spLocks noGrp="1"/>
          </p:cNvSpPr>
          <p:nvPr>
            <p:ph type="dt" sz="half" idx="10"/>
          </p:nvPr>
        </p:nvSpPr>
        <p:spPr/>
        <p:txBody>
          <a:bodyPr/>
          <a:lstStyle/>
          <a:p>
            <a:fld id="{49934C97-837D-BB48-ACF3-5FAFDEA26E01}" type="datetimeFigureOut">
              <a:rPr lang="en-US" smtClean="0"/>
              <a:t>2/27/26</a:t>
            </a:fld>
            <a:endParaRPr lang="en-US"/>
          </a:p>
        </p:txBody>
      </p:sp>
      <p:sp>
        <p:nvSpPr>
          <p:cNvPr id="6" name="Footer Placeholder 5">
            <a:extLst>
              <a:ext uri="{FF2B5EF4-FFF2-40B4-BE49-F238E27FC236}">
                <a16:creationId xmlns:a16="http://schemas.microsoft.com/office/drawing/2014/main" id="{6E1C2206-EBCA-0B33-A3A9-F00D40786E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EC07B8-3E3B-7B6D-B11A-D10F9A73A791}"/>
              </a:ext>
            </a:extLst>
          </p:cNvPr>
          <p:cNvSpPr>
            <a:spLocks noGrp="1"/>
          </p:cNvSpPr>
          <p:nvPr>
            <p:ph type="sldNum" sz="quarter" idx="12"/>
          </p:nvPr>
        </p:nvSpPr>
        <p:spPr/>
        <p:txBody>
          <a:bodyPr/>
          <a:lstStyle/>
          <a:p>
            <a:fld id="{EDA534B0-7687-1247-BACF-1C5F2AB2FDDE}" type="slidenum">
              <a:rPr lang="en-US" smtClean="0"/>
              <a:t>‹#›</a:t>
            </a:fld>
            <a:endParaRPr lang="en-US"/>
          </a:p>
        </p:txBody>
      </p:sp>
    </p:spTree>
    <p:extLst>
      <p:ext uri="{BB962C8B-B14F-4D97-AF65-F5344CB8AC3E}">
        <p14:creationId xmlns:p14="http://schemas.microsoft.com/office/powerpoint/2010/main" val="4147164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B7658-C0D9-8C40-C352-C169FA0FA3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1C0414-FAE2-FD30-A0C2-269AC7A870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6E158E-4AE9-AF5C-CCDE-EC16C38F6F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34C97-837D-BB48-ACF3-5FAFDEA26E01}" type="datetimeFigureOut">
              <a:rPr lang="en-US" smtClean="0"/>
              <a:t>2/27/26</a:t>
            </a:fld>
            <a:endParaRPr lang="en-US"/>
          </a:p>
        </p:txBody>
      </p:sp>
      <p:sp>
        <p:nvSpPr>
          <p:cNvPr id="5" name="Footer Placeholder 4">
            <a:extLst>
              <a:ext uri="{FF2B5EF4-FFF2-40B4-BE49-F238E27FC236}">
                <a16:creationId xmlns:a16="http://schemas.microsoft.com/office/drawing/2014/main" id="{C077F332-7D79-A6E3-DA08-F2E1D7A49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AD00CF1-DC7F-F563-91F6-A3B391406B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A534B0-7687-1247-BACF-1C5F2AB2FDDE}" type="slidenum">
              <a:rPr lang="en-US" smtClean="0"/>
              <a:t>‹#›</a:t>
            </a:fld>
            <a:endParaRPr lang="en-US"/>
          </a:p>
        </p:txBody>
      </p:sp>
    </p:spTree>
    <p:extLst>
      <p:ext uri="{BB962C8B-B14F-4D97-AF65-F5344CB8AC3E}">
        <p14:creationId xmlns:p14="http://schemas.microsoft.com/office/powerpoint/2010/main" val="3913016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827F8C6-1F3C-212E-9970-8FB4EECD2DC4}"/>
              </a:ext>
            </a:extLst>
          </p:cNvPr>
          <p:cNvSpPr txBox="1"/>
          <p:nvPr/>
        </p:nvSpPr>
        <p:spPr>
          <a:xfrm>
            <a:off x="816798" y="635146"/>
            <a:ext cx="10542494" cy="6186309"/>
          </a:xfrm>
          <a:prstGeom prst="rect">
            <a:avLst/>
          </a:prstGeom>
          <a:noFill/>
        </p:spPr>
        <p:txBody>
          <a:bodyPr wrap="square" rtlCol="0">
            <a:spAutoFit/>
          </a:bodyPr>
          <a:lstStyle/>
          <a:p>
            <a:r>
              <a:rPr lang="en-US" dirty="0">
                <a:highlight>
                  <a:srgbClr val="C0C0C0"/>
                </a:highlight>
              </a:rPr>
              <a:t>Name, Department:</a:t>
            </a:r>
            <a:r>
              <a:rPr lang="en-US" dirty="0"/>
              <a:t>	</a:t>
            </a:r>
            <a:r>
              <a:rPr lang="en-US" i="1" dirty="0"/>
              <a:t>e.g. M. Keller, Biology</a:t>
            </a:r>
            <a:r>
              <a:rPr lang="en-US" dirty="0"/>
              <a:t>	</a:t>
            </a:r>
          </a:p>
          <a:p>
            <a:endParaRPr lang="en-US" dirty="0"/>
          </a:p>
          <a:p>
            <a:r>
              <a:rPr lang="en-US" dirty="0">
                <a:highlight>
                  <a:srgbClr val="C0C0C0"/>
                </a:highlight>
              </a:rPr>
              <a:t>Research Area Brief:</a:t>
            </a:r>
            <a:r>
              <a:rPr lang="en-US" dirty="0"/>
              <a:t>	</a:t>
            </a:r>
            <a:r>
              <a:rPr lang="en-US" i="1" dirty="0"/>
              <a:t>e.g. Pigmentation Research – I explore the genetics of human skin color… 	</a:t>
            </a:r>
          </a:p>
          <a:p>
            <a:endParaRPr lang="en-US" dirty="0"/>
          </a:p>
          <a:p>
            <a:r>
              <a:rPr lang="en-US" dirty="0">
                <a:highlight>
                  <a:srgbClr val="C0C0C0"/>
                </a:highlight>
              </a:rPr>
              <a:t>Research Question(s): </a:t>
            </a:r>
            <a:r>
              <a:rPr lang="en-US" dirty="0"/>
              <a:t>	</a:t>
            </a:r>
            <a:r>
              <a:rPr lang="en-US" i="1" dirty="0"/>
              <a:t>e.g. How do melanin cell types and their quantification/distribution impact 				cellular as well as physiological processes associated with skin pigmentation 			phenotypes and environmental extremes…</a:t>
            </a:r>
            <a:r>
              <a:rPr lang="en-US" dirty="0"/>
              <a:t>	</a:t>
            </a:r>
          </a:p>
          <a:p>
            <a:endParaRPr lang="en-US" i="1" dirty="0"/>
          </a:p>
          <a:p>
            <a:endParaRPr lang="en-US" dirty="0"/>
          </a:p>
          <a:p>
            <a:r>
              <a:rPr lang="en-US" dirty="0">
                <a:highlight>
                  <a:srgbClr val="C0C0C0"/>
                </a:highlight>
              </a:rPr>
              <a:t>Need help with:</a:t>
            </a:r>
            <a:r>
              <a:rPr lang="en-US" i="1" dirty="0"/>
              <a:t>		e.g. How do I quantify the variation that exists between the morphology of 				the human skin cells under the microscope? Can this be automated? Can this 			lead me to identify cell types/ melanin distribution using images alone?  				Depending on data accumulation from imagery and varying external skin color 			phenotypes collected by the lab, can mimicking heat exposure affect the 				cellular make up in a similar fashion, can I predict the effect with altering 				conditions, what would be the projections based on distributions we have not 			collected? </a:t>
            </a:r>
          </a:p>
          <a:p>
            <a:endParaRPr lang="en-US" dirty="0"/>
          </a:p>
          <a:p>
            <a:endParaRPr lang="en-US" dirty="0"/>
          </a:p>
          <a:p>
            <a:r>
              <a:rPr lang="en-US" dirty="0">
                <a:highlight>
                  <a:srgbClr val="C0C0C0"/>
                </a:highlight>
              </a:rPr>
              <a:t>Supporting data types </a:t>
            </a:r>
            <a:r>
              <a:rPr lang="en-US" dirty="0"/>
              <a:t>	</a:t>
            </a:r>
            <a:r>
              <a:rPr lang="en-US" i="1" dirty="0"/>
              <a:t>e.g. Microscopic images, scored expert trained data. Any previous datasets </a:t>
            </a:r>
            <a:r>
              <a:rPr lang="en-US" dirty="0">
                <a:highlight>
                  <a:srgbClr val="C0C0C0"/>
                </a:highlight>
              </a:rPr>
              <a:t>you have collected: </a:t>
            </a:r>
            <a:r>
              <a:rPr lang="en-US" i="1" dirty="0"/>
              <a:t>	recorded with phenotypes and cellular metrics available, online datasets? 				Please provide visual </a:t>
            </a:r>
            <a:r>
              <a:rPr lang="en-US" i="1"/>
              <a:t>examples in the next few slides.</a:t>
            </a:r>
            <a:endParaRPr lang="en-US" i="1" dirty="0"/>
          </a:p>
        </p:txBody>
      </p:sp>
      <p:sp>
        <p:nvSpPr>
          <p:cNvPr id="5" name="TextBox 4">
            <a:extLst>
              <a:ext uri="{FF2B5EF4-FFF2-40B4-BE49-F238E27FC236}">
                <a16:creationId xmlns:a16="http://schemas.microsoft.com/office/drawing/2014/main" id="{8CFD082A-8F25-BE63-5A35-639E7260FE7A}"/>
              </a:ext>
            </a:extLst>
          </p:cNvPr>
          <p:cNvSpPr txBox="1"/>
          <p:nvPr/>
        </p:nvSpPr>
        <p:spPr>
          <a:xfrm>
            <a:off x="1669310" y="93070"/>
            <a:ext cx="9136988" cy="369332"/>
          </a:xfrm>
          <a:prstGeom prst="rect">
            <a:avLst/>
          </a:prstGeom>
          <a:noFill/>
        </p:spPr>
        <p:txBody>
          <a:bodyPr wrap="none" rtlCol="0">
            <a:spAutoFit/>
          </a:bodyPr>
          <a:lstStyle/>
          <a:p>
            <a:r>
              <a:rPr lang="en-US" b="1" u="sng" dirty="0"/>
              <a:t>Please replace example with your Research Area/Question (you may go beyond 1 slide)</a:t>
            </a:r>
          </a:p>
        </p:txBody>
      </p:sp>
    </p:spTree>
    <p:extLst>
      <p:ext uri="{BB962C8B-B14F-4D97-AF65-F5344CB8AC3E}">
        <p14:creationId xmlns:p14="http://schemas.microsoft.com/office/powerpoint/2010/main" val="2342085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TotalTime>
  <Words>275</Words>
  <Application>Microsoft Macintosh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SusanWalsh82</dc:creator>
  <cp:lastModifiedBy>SusanWalsh82</cp:lastModifiedBy>
  <cp:revision>1</cp:revision>
  <dcterms:created xsi:type="dcterms:W3CDTF">2026-02-27T18:02:53Z</dcterms:created>
  <dcterms:modified xsi:type="dcterms:W3CDTF">2026-02-27T18:28:41Z</dcterms:modified>
</cp:coreProperties>
</file>